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5"/>
  </p:notesMasterIdLst>
  <p:handoutMasterIdLst>
    <p:handoutMasterId r:id="rId16"/>
  </p:handoutMasterIdLst>
  <p:sldIdLst>
    <p:sldId id="312" r:id="rId5"/>
    <p:sldId id="281" r:id="rId6"/>
    <p:sldId id="282" r:id="rId7"/>
    <p:sldId id="314" r:id="rId8"/>
    <p:sldId id="315" r:id="rId9"/>
    <p:sldId id="323" r:id="rId10"/>
    <p:sldId id="324" r:id="rId11"/>
    <p:sldId id="325" r:id="rId12"/>
    <p:sldId id="317" r:id="rId13"/>
    <p:sldId id="318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AAC4E9"/>
    <a:srgbClr val="FDFBF6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5388" autoAdjust="0"/>
  </p:normalViewPr>
  <p:slideViewPr>
    <p:cSldViewPr snapToGrid="0" snapToObjects="1">
      <p:cViewPr>
        <p:scale>
          <a:sx n="75" d="100"/>
          <a:sy n="75" d="100"/>
        </p:scale>
        <p:origin x="883" y="54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2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76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CS-is-2010: Project</a:t>
            </a:r>
            <a:br>
              <a:rPr lang="en-US" dirty="0"/>
            </a:br>
            <a:r>
              <a:rPr lang="en-US" sz="2800" dirty="0"/>
              <a:t>Survey Webpage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Rajat Varma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0"/>
            <a:ext cx="7843837" cy="1012782"/>
          </a:xfrm>
        </p:spPr>
        <p:txBody>
          <a:bodyPr/>
          <a:lstStyle/>
          <a:p>
            <a:r>
              <a:rPr lang="en-US" dirty="0"/>
              <a:t>UI Mockups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 descr="A screenshot of a survey&#10;&#10;Description automatically generated">
            <a:extLst>
              <a:ext uri="{FF2B5EF4-FFF2-40B4-BE49-F238E27FC236}">
                <a16:creationId xmlns:a16="http://schemas.microsoft.com/office/drawing/2014/main" id="{409001FD-62AE-685B-C780-CA33A6807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12" y="3936039"/>
            <a:ext cx="3722688" cy="2647245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0263A9-A5B8-30F7-93A6-5BB6AFF1A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352" y="3936039"/>
            <a:ext cx="3722688" cy="2647245"/>
          </a:xfrm>
          <a:prstGeom prst="rect">
            <a:avLst/>
          </a:prstGeom>
        </p:spPr>
      </p:pic>
      <p:pic>
        <p:nvPicPr>
          <p:cNvPr id="10" name="Picture 9" descr="A screenshot of a survey&#10;&#10;Description automatically generated">
            <a:extLst>
              <a:ext uri="{FF2B5EF4-FFF2-40B4-BE49-F238E27FC236}">
                <a16:creationId xmlns:a16="http://schemas.microsoft.com/office/drawing/2014/main" id="{1B9420CB-E003-5A3D-193C-3864A7868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93" y="3936039"/>
            <a:ext cx="3722688" cy="2647245"/>
          </a:xfrm>
          <a:prstGeom prst="rect">
            <a:avLst/>
          </a:prstGeom>
        </p:spPr>
      </p:pic>
      <p:pic>
        <p:nvPicPr>
          <p:cNvPr id="11" name="Content Placeholder 5" descr="A screenshot of a survey&#10;&#10;Description automatically generated">
            <a:extLst>
              <a:ext uri="{FF2B5EF4-FFF2-40B4-BE49-F238E27FC236}">
                <a16:creationId xmlns:a16="http://schemas.microsoft.com/office/drawing/2014/main" id="{AF89C66F-CF49-5355-ED44-610E1CDBC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06" y="1150787"/>
            <a:ext cx="3722690" cy="264724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BBC527-B59F-8EEA-7E31-1D3A24DF93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512" y="1108741"/>
            <a:ext cx="3722688" cy="26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160641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973788"/>
            <a:ext cx="5259554" cy="306819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Develop a </a:t>
            </a:r>
            <a:r>
              <a:rPr lang="en-US" sz="2000" b="1" dirty="0"/>
              <a:t>survey web page</a:t>
            </a:r>
            <a:r>
              <a:rPr lang="en-US" sz="2000" dirty="0"/>
              <a:t> tailored for a </a:t>
            </a:r>
            <a:r>
              <a:rPr lang="en-US" sz="2000" b="1" dirty="0"/>
              <a:t>smartwatch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Questions focused on aspects such as </a:t>
            </a:r>
            <a:r>
              <a:rPr lang="en-US" sz="2000" b="1" dirty="0"/>
              <a:t>aesthetics</a:t>
            </a:r>
            <a:r>
              <a:rPr lang="en-US" sz="2000" dirty="0"/>
              <a:t>, </a:t>
            </a:r>
            <a:r>
              <a:rPr lang="en-US" sz="2000" b="1" dirty="0"/>
              <a:t>battery performance</a:t>
            </a:r>
            <a:r>
              <a:rPr lang="en-US" sz="2000" dirty="0"/>
              <a:t>, r</a:t>
            </a:r>
            <a:r>
              <a:rPr lang="en-US" sz="2000" b="1" dirty="0"/>
              <a:t>aise-to-wake accuracy</a:t>
            </a:r>
            <a:r>
              <a:rPr lang="en-US" sz="2000" dirty="0"/>
              <a:t>, </a:t>
            </a:r>
            <a:r>
              <a:rPr lang="en-US" sz="2000" b="1" dirty="0"/>
              <a:t>notifications</a:t>
            </a:r>
            <a:r>
              <a:rPr lang="en-US" sz="2000" dirty="0"/>
              <a:t>, and overall comfort.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Respondents will </a:t>
            </a:r>
            <a:r>
              <a:rPr lang="en-US" sz="2000" b="1" dirty="0"/>
              <a:t>express their opinions</a:t>
            </a:r>
            <a:r>
              <a:rPr lang="en-US" sz="2000" dirty="0"/>
              <a:t> using a </a:t>
            </a:r>
            <a:r>
              <a:rPr lang="en-US" sz="2000" b="1" dirty="0"/>
              <a:t>Likert scale from 1 to 5,</a:t>
            </a:r>
            <a:r>
              <a:rPr lang="en-US" sz="2000" dirty="0"/>
              <a:t> indicating satisfaction with the feature.</a:t>
            </a:r>
          </a:p>
        </p:txBody>
      </p:sp>
      <p:pic>
        <p:nvPicPr>
          <p:cNvPr id="5" name="Picture 4" descr="Person checking smart watch on wrist">
            <a:extLst>
              <a:ext uri="{FF2B5EF4-FFF2-40B4-BE49-F238E27FC236}">
                <a16:creationId xmlns:a16="http://schemas.microsoft.com/office/drawing/2014/main" id="{BD1C29C0-A5AB-E59D-77D7-A9C1BBB38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1168" t="9267" r="24431"/>
          <a:stretch/>
        </p:blipFill>
        <p:spPr>
          <a:xfrm>
            <a:off x="7488044" y="1057274"/>
            <a:ext cx="4257223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FCA8E-544C-2FA7-82E4-6EA16C1A5B6A}"/>
              </a:ext>
            </a:extLst>
          </p:cNvPr>
          <p:cNvSpPr/>
          <p:nvPr/>
        </p:nvSpPr>
        <p:spPr>
          <a:xfrm>
            <a:off x="2823958" y="2592729"/>
            <a:ext cx="4638726" cy="2618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Webpages</a:t>
            </a:r>
          </a:p>
          <a:p>
            <a:pPr algn="ctr"/>
            <a:endParaRPr lang="en-IN" b="1" dirty="0">
              <a:solidFill>
                <a:schemeClr val="tx1"/>
              </a:solidFill>
            </a:endParaRPr>
          </a:p>
          <a:p>
            <a:pPr algn="ctr"/>
            <a:endParaRPr lang="en-IN" b="1" dirty="0">
              <a:solidFill>
                <a:schemeClr val="tx1"/>
              </a:solidFill>
            </a:endParaRPr>
          </a:p>
          <a:p>
            <a:pPr algn="ctr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6E61F9-EF6C-DB4B-C750-76DF99E41AF9}"/>
              </a:ext>
            </a:extLst>
          </p:cNvPr>
          <p:cNvSpPr/>
          <p:nvPr/>
        </p:nvSpPr>
        <p:spPr>
          <a:xfrm>
            <a:off x="3003365" y="4154129"/>
            <a:ext cx="1529306" cy="914400"/>
          </a:xfrm>
          <a:prstGeom prst="rect">
            <a:avLst/>
          </a:prstGeom>
          <a:solidFill>
            <a:srgbClr val="AA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EB85F9-DFFA-4FC0-26DB-05A12FE388BC}"/>
              </a:ext>
            </a:extLst>
          </p:cNvPr>
          <p:cNvSpPr/>
          <p:nvPr/>
        </p:nvSpPr>
        <p:spPr>
          <a:xfrm>
            <a:off x="5751481" y="4154129"/>
            <a:ext cx="1529306" cy="914400"/>
          </a:xfrm>
          <a:prstGeom prst="rect">
            <a:avLst/>
          </a:prstGeom>
          <a:solidFill>
            <a:srgbClr val="AAC4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tx1"/>
                </a:solidFill>
              </a:rPr>
              <a:t>Admin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F870A60C-A432-B5FC-5AD5-2584C0881373}"/>
              </a:ext>
            </a:extLst>
          </p:cNvPr>
          <p:cNvSpPr/>
          <p:nvPr/>
        </p:nvSpPr>
        <p:spPr>
          <a:xfrm>
            <a:off x="8681494" y="4547208"/>
            <a:ext cx="2415540" cy="50099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6C9FEEB6-D080-605C-5A92-BD9913ECC775}"/>
              </a:ext>
            </a:extLst>
          </p:cNvPr>
          <p:cNvSpPr/>
          <p:nvPr/>
        </p:nvSpPr>
        <p:spPr>
          <a:xfrm>
            <a:off x="8681494" y="4106213"/>
            <a:ext cx="2415540" cy="50099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5BBF21B0-7516-3D00-A566-305713F0998C}"/>
              </a:ext>
            </a:extLst>
          </p:cNvPr>
          <p:cNvSpPr/>
          <p:nvPr/>
        </p:nvSpPr>
        <p:spPr>
          <a:xfrm>
            <a:off x="8681494" y="3665218"/>
            <a:ext cx="2415540" cy="50099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SQLite Database</a:t>
            </a: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942B5979-B617-273C-0451-54A750F8B36D}"/>
              </a:ext>
            </a:extLst>
          </p:cNvPr>
          <p:cNvSpPr/>
          <p:nvPr/>
        </p:nvSpPr>
        <p:spPr>
          <a:xfrm>
            <a:off x="8681494" y="3224223"/>
            <a:ext cx="2415540" cy="50099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8BF2E6AD-B202-9B78-DA24-34CE0111396F}"/>
              </a:ext>
            </a:extLst>
          </p:cNvPr>
          <p:cNvSpPr/>
          <p:nvPr/>
        </p:nvSpPr>
        <p:spPr>
          <a:xfrm>
            <a:off x="8681494" y="2783228"/>
            <a:ext cx="2415540" cy="50099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E153F7-56B4-9B43-6F07-68CD531310BE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>
            <a:off x="7462684" y="3901913"/>
            <a:ext cx="1218810" cy="13801"/>
          </a:xfrm>
          <a:prstGeom prst="straightConnector1">
            <a:avLst/>
          </a:prstGeom>
          <a:ln w="19050">
            <a:solidFill>
              <a:srgbClr val="202C8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621055"/>
          </a:xfrm>
        </p:spPr>
        <p:txBody>
          <a:bodyPr/>
          <a:lstStyle/>
          <a:p>
            <a:r>
              <a:rPr lang="en-US" dirty="0"/>
              <a:t>Tools and Frameworks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D6BDC-E008-6AB7-55A1-46ED9BCF05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64808" y="1806916"/>
            <a:ext cx="7043618" cy="42350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Haskell: primary language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Yesod: Haskell framework for web development</a:t>
            </a:r>
          </a:p>
          <a:p>
            <a:pPr marL="690372" lvl="1" indent="-342900"/>
            <a:r>
              <a:rPr lang="en-US" dirty="0"/>
              <a:t>Hamlet, Cassius and Julius: Modified versions of HTML, CSS and JS that interact with Yesod</a:t>
            </a:r>
          </a:p>
          <a:p>
            <a:pPr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SQLite: Persistent database for storing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7495"/>
            <a:ext cx="7796464" cy="1222385"/>
          </a:xfrm>
        </p:spPr>
        <p:txBody>
          <a:bodyPr/>
          <a:lstStyle/>
          <a:p>
            <a:r>
              <a:rPr lang="en-US" dirty="0"/>
              <a:t>Current Prototype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3283119" cy="37203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Barebones form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DB update on form 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Barebones admin page to view responses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495"/>
            <a:ext cx="7796464" cy="1222385"/>
          </a:xfrm>
        </p:spPr>
        <p:txBody>
          <a:bodyPr/>
          <a:lstStyle/>
          <a:p>
            <a:r>
              <a:rPr lang="en-US" dirty="0"/>
              <a:t>Current Prototype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C02D52-13C5-698A-5F49-53209387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" y="1720239"/>
            <a:ext cx="7712426" cy="48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495"/>
            <a:ext cx="7796464" cy="1222385"/>
          </a:xfrm>
        </p:spPr>
        <p:txBody>
          <a:bodyPr/>
          <a:lstStyle/>
          <a:p>
            <a:r>
              <a:rPr lang="en-US" dirty="0"/>
              <a:t>Current Prototype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02D52-13C5-698A-5F49-53209387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830" y="1720239"/>
            <a:ext cx="7712426" cy="48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0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7495"/>
            <a:ext cx="7796464" cy="1222385"/>
          </a:xfrm>
        </p:spPr>
        <p:txBody>
          <a:bodyPr/>
          <a:lstStyle/>
          <a:p>
            <a:r>
              <a:rPr lang="en-US" dirty="0"/>
              <a:t>Current Prototype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C02D52-13C5-698A-5F49-53209387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831" y="1720239"/>
            <a:ext cx="7712424" cy="48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9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CE1B8-1C92-D6D2-444B-652DB90E8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1D68B9-3830-AE1E-4A6C-3377B6446D6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14400" y="2303028"/>
            <a:ext cx="7631709" cy="4144192"/>
          </a:xfrm>
        </p:spPr>
        <p:txBody>
          <a:bodyPr/>
          <a:lstStyle/>
          <a:p>
            <a:r>
              <a:rPr lang="en-IN" sz="2400" b="1" dirty="0"/>
              <a:t>Add email validation</a:t>
            </a:r>
            <a:r>
              <a:rPr lang="en-IN" sz="2400" dirty="0"/>
              <a:t> in the form</a:t>
            </a:r>
          </a:p>
          <a:p>
            <a:r>
              <a:rPr lang="en-IN" sz="2400" b="1" dirty="0"/>
              <a:t>Improve the UI</a:t>
            </a:r>
            <a:r>
              <a:rPr lang="en-IN" sz="2400" dirty="0"/>
              <a:t> of the web pages</a:t>
            </a:r>
          </a:p>
          <a:p>
            <a:r>
              <a:rPr lang="en-IN" sz="2400" dirty="0"/>
              <a:t>Adding more features to the admin page, such as filtering responses, seeing crunched statistics and even modifying the DB.</a:t>
            </a:r>
          </a:p>
          <a:p>
            <a:r>
              <a:rPr lang="en-IN" sz="2400" b="1" dirty="0"/>
              <a:t>Add download</a:t>
            </a:r>
            <a:r>
              <a:rPr lang="en-IN" sz="2400" dirty="0"/>
              <a:t> as CSV functionality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180</Words>
  <Application>Microsoft Office PowerPoint</Application>
  <PresentationFormat>Widescreen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Custom</vt:lpstr>
      <vt:lpstr>CS-is-2010: Project Survey Webpage  Rajat Varma</vt:lpstr>
      <vt:lpstr>Problem Statement</vt:lpstr>
      <vt:lpstr>Architecture</vt:lpstr>
      <vt:lpstr>Tools and Frameworks</vt:lpstr>
      <vt:lpstr>Current Prototype</vt:lpstr>
      <vt:lpstr>Current Prototype</vt:lpstr>
      <vt:lpstr>Current Prototype</vt:lpstr>
      <vt:lpstr>Current Prototype</vt:lpstr>
      <vt:lpstr>Next Steps</vt:lpstr>
      <vt:lpstr>UI Mockups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Webpage</dc:title>
  <dc:subject/>
  <dc:creator>Rajat Varma</dc:creator>
  <cp:lastModifiedBy>Rajat Varma</cp:lastModifiedBy>
  <cp:revision>5</cp:revision>
  <dcterms:created xsi:type="dcterms:W3CDTF">2024-04-03T20:09:39Z</dcterms:created>
  <dcterms:modified xsi:type="dcterms:W3CDTF">2024-04-04T17:21:40Z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